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06" r:id="rId2"/>
    <p:sldId id="307" r:id="rId3"/>
    <p:sldId id="302" r:id="rId4"/>
    <p:sldId id="308" r:id="rId5"/>
    <p:sldId id="309" r:id="rId6"/>
    <p:sldId id="310" r:id="rId7"/>
    <p:sldId id="311" r:id="rId8"/>
    <p:sldId id="312" r:id="rId9"/>
    <p:sldId id="303" r:id="rId10"/>
    <p:sldId id="313" r:id="rId11"/>
    <p:sldId id="31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D96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992" y="-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4594EF-671F-4B57-B19F-5B4F287CCFCE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987DAA-AB6F-4C28-B7E6-3D218A797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Businesses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125F1E-5993-457C-9BB2-3CBBC4C798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Dept of Labor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ED1956-E86C-4960-BD19-90E679B7F0C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High School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4F2F9A-4612-48CB-83D6-FE1F9687E1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Post Secondary School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9C64D90-A929-4BE7-A70D-D546FB5A77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Government Policy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1EC9B1-5198-4A55-B12F-14C31B6EF90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Professional Development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8579FD-FC7A-438A-903E-CADC1920FC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Teaching Colleges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BB5396-07B9-40FF-895F-FB39E0D5B0A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Dept of Labor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7D38B0-D827-41C9-AF3D-B404965FA25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Dept of Labor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5F7C95-DCF4-4F57-BC0F-37F71369363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Dept of Labor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3CE75F-4708-4DE1-AD4F-149390C8F5C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0" cap="all" baseline="0">
                <a:ln w="6350">
                  <a:noFill/>
                </a:ln>
                <a:solidFill>
                  <a:schemeClr val="tx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72AE5-969A-4352-8059-E6C8FB43F10C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914EF-A896-47D4-B95F-10776017F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3E9FC-22DF-47AC-9CD2-B0D514A842AF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5CC34-41DB-4AB1-B132-963468114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B069D-CDFC-42B3-96C8-184855729C84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D48E4-604D-4A37-9930-84235E066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C5448-2F9F-4B04-821E-BFCF3C5D16A1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F422F-8F64-43E9-8179-9553E1C05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F1E1C-9DC2-4F8A-88D4-7FCC683AD3CE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B2231-B8AA-45C3-AB03-1EA870D0D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9275F-E81D-417E-BA30-36623A0C7B97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A39D6-C25F-452F-BFEF-510987D40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F9DF9-024F-4209-B805-5EC64EF1296C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DA146-EAA7-4BBC-80B8-70BBE5428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B1CDC-6445-4207-8218-D5C07C804837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7BADC-77FC-450B-A5FE-636E4E7A7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lum contrast="-11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1B2C4-742E-46CB-A066-DC9C1DA3759A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47554-D64A-463E-8F5E-D1E5D1A3B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AF2C9-ED7B-4177-A744-E4BBF4D8E942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A9BB6-EFD4-4CB1-977A-B8430600D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D96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4" name="Freeform 6"/>
          <p:cNvSpPr>
            <a:spLocks/>
          </p:cNvSpPr>
          <p:nvPr userDrawn="1"/>
        </p:nvSpPr>
        <p:spPr bwMode="auto">
          <a:xfrm rot="21439627">
            <a:off x="457200" y="304800"/>
            <a:ext cx="8405423" cy="4800600"/>
          </a:xfrm>
          <a:custGeom>
            <a:avLst/>
            <a:gdLst/>
            <a:ahLst/>
            <a:cxnLst>
              <a:cxn ang="0">
                <a:pos x="0" y="1322"/>
              </a:cxn>
              <a:cxn ang="0">
                <a:pos x="824" y="2064"/>
              </a:cxn>
              <a:cxn ang="0">
                <a:pos x="856" y="2068"/>
              </a:cxn>
              <a:cxn ang="0">
                <a:pos x="953" y="2072"/>
              </a:cxn>
              <a:cxn ang="0">
                <a:pos x="1099" y="2080"/>
              </a:cxn>
              <a:cxn ang="0">
                <a:pos x="1288" y="2092"/>
              </a:cxn>
              <a:cxn ang="0">
                <a:pos x="1513" y="2104"/>
              </a:cxn>
              <a:cxn ang="0">
                <a:pos x="1766" y="2120"/>
              </a:cxn>
              <a:cxn ang="0">
                <a:pos x="2033" y="2136"/>
              </a:cxn>
              <a:cxn ang="0">
                <a:pos x="2311" y="2148"/>
              </a:cxn>
              <a:cxn ang="0">
                <a:pos x="2590" y="2164"/>
              </a:cxn>
              <a:cxn ang="0">
                <a:pos x="2861" y="2172"/>
              </a:cxn>
              <a:cxn ang="0">
                <a:pos x="3114" y="2184"/>
              </a:cxn>
              <a:cxn ang="0">
                <a:pos x="3342" y="2192"/>
              </a:cxn>
              <a:cxn ang="0">
                <a:pos x="3538" y="2192"/>
              </a:cxn>
              <a:cxn ang="0">
                <a:pos x="3688" y="2192"/>
              </a:cxn>
              <a:cxn ang="0">
                <a:pos x="3791" y="2188"/>
              </a:cxn>
              <a:cxn ang="0">
                <a:pos x="3831" y="2176"/>
              </a:cxn>
              <a:cxn ang="0">
                <a:pos x="3834" y="2104"/>
              </a:cxn>
              <a:cxn ang="0">
                <a:pos x="3770" y="2064"/>
              </a:cxn>
              <a:cxn ang="0">
                <a:pos x="3734" y="2012"/>
              </a:cxn>
              <a:cxn ang="0">
                <a:pos x="3731" y="1988"/>
              </a:cxn>
              <a:cxn ang="0">
                <a:pos x="3709" y="1941"/>
              </a:cxn>
              <a:cxn ang="0">
                <a:pos x="3677" y="1885"/>
              </a:cxn>
              <a:cxn ang="0">
                <a:pos x="3670" y="1833"/>
              </a:cxn>
              <a:cxn ang="0">
                <a:pos x="3670" y="1789"/>
              </a:cxn>
              <a:cxn ang="0">
                <a:pos x="3617" y="1713"/>
              </a:cxn>
              <a:cxn ang="0">
                <a:pos x="3617" y="1569"/>
              </a:cxn>
              <a:cxn ang="0">
                <a:pos x="3595" y="1525"/>
              </a:cxn>
              <a:cxn ang="0">
                <a:pos x="3585" y="1481"/>
              </a:cxn>
              <a:cxn ang="0">
                <a:pos x="3570" y="1322"/>
              </a:cxn>
              <a:cxn ang="0">
                <a:pos x="3549" y="1286"/>
              </a:cxn>
              <a:cxn ang="0">
                <a:pos x="3535" y="1218"/>
              </a:cxn>
              <a:cxn ang="0">
                <a:pos x="3513" y="1146"/>
              </a:cxn>
              <a:cxn ang="0">
                <a:pos x="3485" y="1102"/>
              </a:cxn>
              <a:cxn ang="0">
                <a:pos x="3485" y="986"/>
              </a:cxn>
              <a:cxn ang="0">
                <a:pos x="3485" y="851"/>
              </a:cxn>
              <a:cxn ang="0">
                <a:pos x="3460" y="823"/>
              </a:cxn>
              <a:cxn ang="0">
                <a:pos x="3435" y="819"/>
              </a:cxn>
              <a:cxn ang="0">
                <a:pos x="3399" y="775"/>
              </a:cxn>
              <a:cxn ang="0">
                <a:pos x="3399" y="727"/>
              </a:cxn>
              <a:cxn ang="0">
                <a:pos x="3378" y="659"/>
              </a:cxn>
              <a:cxn ang="0">
                <a:pos x="3346" y="595"/>
              </a:cxn>
              <a:cxn ang="0">
                <a:pos x="3335" y="555"/>
              </a:cxn>
              <a:cxn ang="0">
                <a:pos x="3281" y="511"/>
              </a:cxn>
              <a:cxn ang="0">
                <a:pos x="3174" y="387"/>
              </a:cxn>
              <a:cxn ang="0">
                <a:pos x="3189" y="383"/>
              </a:cxn>
              <a:cxn ang="0">
                <a:pos x="3182" y="367"/>
              </a:cxn>
              <a:cxn ang="0">
                <a:pos x="3146" y="347"/>
              </a:cxn>
              <a:cxn ang="0">
                <a:pos x="3100" y="331"/>
              </a:cxn>
              <a:cxn ang="0">
                <a:pos x="3057" y="315"/>
              </a:cxn>
              <a:cxn ang="0">
                <a:pos x="3039" y="311"/>
              </a:cxn>
              <a:cxn ang="0">
                <a:pos x="3021" y="296"/>
              </a:cxn>
              <a:cxn ang="0">
                <a:pos x="3000" y="256"/>
              </a:cxn>
              <a:cxn ang="0">
                <a:pos x="2978" y="244"/>
              </a:cxn>
              <a:cxn ang="0">
                <a:pos x="2932" y="248"/>
              </a:cxn>
              <a:cxn ang="0">
                <a:pos x="2886" y="260"/>
              </a:cxn>
              <a:cxn ang="0">
                <a:pos x="2864" y="264"/>
              </a:cxn>
              <a:cxn ang="0">
                <a:pos x="2611" y="268"/>
              </a:cxn>
              <a:cxn ang="0">
                <a:pos x="2429" y="144"/>
              </a:cxn>
            </a:cxnLst>
            <a:rect l="0" t="0" r="r" b="b"/>
            <a:pathLst>
              <a:path w="3845" h="2196">
                <a:moveTo>
                  <a:pt x="100" y="0"/>
                </a:moveTo>
                <a:lnTo>
                  <a:pt x="0" y="1322"/>
                </a:lnTo>
                <a:lnTo>
                  <a:pt x="824" y="1398"/>
                </a:lnTo>
                <a:lnTo>
                  <a:pt x="824" y="2064"/>
                </a:lnTo>
                <a:lnTo>
                  <a:pt x="831" y="2064"/>
                </a:lnTo>
                <a:lnTo>
                  <a:pt x="856" y="2068"/>
                </a:lnTo>
                <a:lnTo>
                  <a:pt x="899" y="2068"/>
                </a:lnTo>
                <a:lnTo>
                  <a:pt x="953" y="2072"/>
                </a:lnTo>
                <a:lnTo>
                  <a:pt x="1020" y="2076"/>
                </a:lnTo>
                <a:lnTo>
                  <a:pt x="1099" y="2080"/>
                </a:lnTo>
                <a:lnTo>
                  <a:pt x="1188" y="2088"/>
                </a:lnTo>
                <a:lnTo>
                  <a:pt x="1288" y="2092"/>
                </a:lnTo>
                <a:lnTo>
                  <a:pt x="1395" y="2100"/>
                </a:lnTo>
                <a:lnTo>
                  <a:pt x="1513" y="2104"/>
                </a:lnTo>
                <a:lnTo>
                  <a:pt x="1637" y="2112"/>
                </a:lnTo>
                <a:lnTo>
                  <a:pt x="1766" y="2120"/>
                </a:lnTo>
                <a:lnTo>
                  <a:pt x="1898" y="2128"/>
                </a:lnTo>
                <a:lnTo>
                  <a:pt x="2033" y="2136"/>
                </a:lnTo>
                <a:lnTo>
                  <a:pt x="2172" y="2140"/>
                </a:lnTo>
                <a:lnTo>
                  <a:pt x="2311" y="2148"/>
                </a:lnTo>
                <a:lnTo>
                  <a:pt x="2450" y="2156"/>
                </a:lnTo>
                <a:lnTo>
                  <a:pt x="2590" y="2164"/>
                </a:lnTo>
                <a:lnTo>
                  <a:pt x="2729" y="2168"/>
                </a:lnTo>
                <a:lnTo>
                  <a:pt x="2861" y="2172"/>
                </a:lnTo>
                <a:lnTo>
                  <a:pt x="2989" y="2180"/>
                </a:lnTo>
                <a:lnTo>
                  <a:pt x="3114" y="2184"/>
                </a:lnTo>
                <a:lnTo>
                  <a:pt x="3231" y="2188"/>
                </a:lnTo>
                <a:lnTo>
                  <a:pt x="3342" y="2192"/>
                </a:lnTo>
                <a:lnTo>
                  <a:pt x="3445" y="2192"/>
                </a:lnTo>
                <a:lnTo>
                  <a:pt x="3538" y="2192"/>
                </a:lnTo>
                <a:lnTo>
                  <a:pt x="3620" y="2196"/>
                </a:lnTo>
                <a:lnTo>
                  <a:pt x="3688" y="2192"/>
                </a:lnTo>
                <a:lnTo>
                  <a:pt x="3745" y="2192"/>
                </a:lnTo>
                <a:lnTo>
                  <a:pt x="3791" y="2188"/>
                </a:lnTo>
                <a:lnTo>
                  <a:pt x="3820" y="2184"/>
                </a:lnTo>
                <a:lnTo>
                  <a:pt x="3831" y="2176"/>
                </a:lnTo>
                <a:lnTo>
                  <a:pt x="3845" y="2132"/>
                </a:lnTo>
                <a:lnTo>
                  <a:pt x="3834" y="2104"/>
                </a:lnTo>
                <a:lnTo>
                  <a:pt x="3802" y="2084"/>
                </a:lnTo>
                <a:lnTo>
                  <a:pt x="3770" y="2064"/>
                </a:lnTo>
                <a:lnTo>
                  <a:pt x="3745" y="2036"/>
                </a:lnTo>
                <a:lnTo>
                  <a:pt x="3734" y="2012"/>
                </a:lnTo>
                <a:lnTo>
                  <a:pt x="3731" y="1996"/>
                </a:lnTo>
                <a:lnTo>
                  <a:pt x="3731" y="1988"/>
                </a:lnTo>
                <a:lnTo>
                  <a:pt x="3724" y="1973"/>
                </a:lnTo>
                <a:lnTo>
                  <a:pt x="3709" y="1941"/>
                </a:lnTo>
                <a:lnTo>
                  <a:pt x="3692" y="1905"/>
                </a:lnTo>
                <a:lnTo>
                  <a:pt x="3677" y="1885"/>
                </a:lnTo>
                <a:lnTo>
                  <a:pt x="3670" y="1865"/>
                </a:lnTo>
                <a:lnTo>
                  <a:pt x="3670" y="1833"/>
                </a:lnTo>
                <a:lnTo>
                  <a:pt x="3670" y="1801"/>
                </a:lnTo>
                <a:lnTo>
                  <a:pt x="3670" y="1789"/>
                </a:lnTo>
                <a:lnTo>
                  <a:pt x="3613" y="1745"/>
                </a:lnTo>
                <a:lnTo>
                  <a:pt x="3617" y="1713"/>
                </a:lnTo>
                <a:lnTo>
                  <a:pt x="3617" y="1641"/>
                </a:lnTo>
                <a:lnTo>
                  <a:pt x="3617" y="1569"/>
                </a:lnTo>
                <a:lnTo>
                  <a:pt x="3609" y="1537"/>
                </a:lnTo>
                <a:lnTo>
                  <a:pt x="3595" y="1525"/>
                </a:lnTo>
                <a:lnTo>
                  <a:pt x="3588" y="1501"/>
                </a:lnTo>
                <a:lnTo>
                  <a:pt x="3585" y="1481"/>
                </a:lnTo>
                <a:lnTo>
                  <a:pt x="3585" y="1469"/>
                </a:lnTo>
                <a:lnTo>
                  <a:pt x="3570" y="1322"/>
                </a:lnTo>
                <a:lnTo>
                  <a:pt x="3563" y="1310"/>
                </a:lnTo>
                <a:lnTo>
                  <a:pt x="3549" y="1286"/>
                </a:lnTo>
                <a:lnTo>
                  <a:pt x="3535" y="1254"/>
                </a:lnTo>
                <a:lnTo>
                  <a:pt x="3535" y="1218"/>
                </a:lnTo>
                <a:lnTo>
                  <a:pt x="3531" y="1182"/>
                </a:lnTo>
                <a:lnTo>
                  <a:pt x="3513" y="1146"/>
                </a:lnTo>
                <a:lnTo>
                  <a:pt x="3495" y="1114"/>
                </a:lnTo>
                <a:lnTo>
                  <a:pt x="3485" y="1102"/>
                </a:lnTo>
                <a:lnTo>
                  <a:pt x="3485" y="1066"/>
                </a:lnTo>
                <a:lnTo>
                  <a:pt x="3485" y="986"/>
                </a:lnTo>
                <a:lnTo>
                  <a:pt x="3485" y="902"/>
                </a:lnTo>
                <a:lnTo>
                  <a:pt x="3485" y="851"/>
                </a:lnTo>
                <a:lnTo>
                  <a:pt x="3478" y="835"/>
                </a:lnTo>
                <a:lnTo>
                  <a:pt x="3460" y="823"/>
                </a:lnTo>
                <a:lnTo>
                  <a:pt x="3442" y="819"/>
                </a:lnTo>
                <a:lnTo>
                  <a:pt x="3435" y="819"/>
                </a:lnTo>
                <a:lnTo>
                  <a:pt x="3417" y="783"/>
                </a:lnTo>
                <a:lnTo>
                  <a:pt x="3399" y="775"/>
                </a:lnTo>
                <a:lnTo>
                  <a:pt x="3399" y="759"/>
                </a:lnTo>
                <a:lnTo>
                  <a:pt x="3399" y="727"/>
                </a:lnTo>
                <a:lnTo>
                  <a:pt x="3392" y="687"/>
                </a:lnTo>
                <a:lnTo>
                  <a:pt x="3378" y="659"/>
                </a:lnTo>
                <a:lnTo>
                  <a:pt x="3360" y="631"/>
                </a:lnTo>
                <a:lnTo>
                  <a:pt x="3346" y="595"/>
                </a:lnTo>
                <a:lnTo>
                  <a:pt x="3338" y="567"/>
                </a:lnTo>
                <a:lnTo>
                  <a:pt x="3335" y="555"/>
                </a:lnTo>
                <a:lnTo>
                  <a:pt x="3310" y="531"/>
                </a:lnTo>
                <a:lnTo>
                  <a:pt x="3281" y="511"/>
                </a:lnTo>
                <a:lnTo>
                  <a:pt x="3210" y="395"/>
                </a:lnTo>
                <a:lnTo>
                  <a:pt x="3174" y="387"/>
                </a:lnTo>
                <a:lnTo>
                  <a:pt x="3178" y="387"/>
                </a:lnTo>
                <a:lnTo>
                  <a:pt x="3189" y="383"/>
                </a:lnTo>
                <a:lnTo>
                  <a:pt x="3192" y="379"/>
                </a:lnTo>
                <a:lnTo>
                  <a:pt x="3182" y="367"/>
                </a:lnTo>
                <a:lnTo>
                  <a:pt x="3167" y="359"/>
                </a:lnTo>
                <a:lnTo>
                  <a:pt x="3146" y="347"/>
                </a:lnTo>
                <a:lnTo>
                  <a:pt x="3121" y="339"/>
                </a:lnTo>
                <a:lnTo>
                  <a:pt x="3100" y="331"/>
                </a:lnTo>
                <a:lnTo>
                  <a:pt x="3075" y="323"/>
                </a:lnTo>
                <a:lnTo>
                  <a:pt x="3057" y="315"/>
                </a:lnTo>
                <a:lnTo>
                  <a:pt x="3042" y="311"/>
                </a:lnTo>
                <a:lnTo>
                  <a:pt x="3039" y="311"/>
                </a:lnTo>
                <a:lnTo>
                  <a:pt x="3032" y="307"/>
                </a:lnTo>
                <a:lnTo>
                  <a:pt x="3021" y="296"/>
                </a:lnTo>
                <a:lnTo>
                  <a:pt x="3007" y="276"/>
                </a:lnTo>
                <a:lnTo>
                  <a:pt x="3000" y="256"/>
                </a:lnTo>
                <a:lnTo>
                  <a:pt x="2993" y="248"/>
                </a:lnTo>
                <a:lnTo>
                  <a:pt x="2978" y="244"/>
                </a:lnTo>
                <a:lnTo>
                  <a:pt x="2957" y="248"/>
                </a:lnTo>
                <a:lnTo>
                  <a:pt x="2932" y="248"/>
                </a:lnTo>
                <a:lnTo>
                  <a:pt x="2907" y="256"/>
                </a:lnTo>
                <a:lnTo>
                  <a:pt x="2886" y="260"/>
                </a:lnTo>
                <a:lnTo>
                  <a:pt x="2871" y="264"/>
                </a:lnTo>
                <a:lnTo>
                  <a:pt x="2864" y="264"/>
                </a:lnTo>
                <a:lnTo>
                  <a:pt x="2811" y="276"/>
                </a:lnTo>
                <a:lnTo>
                  <a:pt x="2611" y="268"/>
                </a:lnTo>
                <a:lnTo>
                  <a:pt x="2561" y="220"/>
                </a:lnTo>
                <a:lnTo>
                  <a:pt x="2429" y="144"/>
                </a:lnTo>
                <a:lnTo>
                  <a:pt x="100" y="0"/>
                </a:lnTo>
                <a:close/>
              </a:path>
            </a:pathLst>
          </a:custGeom>
          <a:gradFill>
            <a:gsLst>
              <a:gs pos="0">
                <a:schemeClr val="accent1">
                  <a:shade val="60000"/>
                  <a:alpha val="50000"/>
                </a:schemeClr>
              </a:gs>
              <a:gs pos="33000">
                <a:schemeClr val="accent1">
                  <a:tint val="86500"/>
                  <a:alpha val="50000"/>
                </a:schemeClr>
              </a:gs>
              <a:gs pos="46750">
                <a:schemeClr val="accent1">
                  <a:tint val="71000"/>
                  <a:satMod val="112000"/>
                  <a:alpha val="50000"/>
                </a:schemeClr>
              </a:gs>
              <a:gs pos="53000">
                <a:schemeClr val="accent1">
                  <a:tint val="71000"/>
                  <a:satMod val="112000"/>
                  <a:alpha val="50000"/>
                </a:schemeClr>
              </a:gs>
              <a:gs pos="68000">
                <a:schemeClr val="accent1">
                  <a:tint val="86000"/>
                  <a:alpha val="50000"/>
                </a:schemeClr>
              </a:gs>
              <a:gs pos="100000">
                <a:schemeClr val="accent1">
                  <a:shade val="60000"/>
                  <a:alpha val="50000"/>
                </a:schemeClr>
              </a:gs>
            </a:gsLst>
          </a:gra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43AF8E-54C1-4491-A768-E5FE51AC70D9}" type="datetimeFigureOut">
              <a:rPr lang="en-US"/>
              <a:pPr>
                <a:defRPr/>
              </a:pPr>
              <a:t>11/4/2009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02AD2-670D-40A4-AA7F-DDEBEF781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1" name="AutoShape 3"/>
          <p:cNvSpPr>
            <a:spLocks noChangeAspect="1" noChangeArrowheads="1" noTextEdit="1"/>
          </p:cNvSpPr>
          <p:nvPr userDrawn="1"/>
        </p:nvSpPr>
        <p:spPr bwMode="auto">
          <a:xfrm>
            <a:off x="1371600" y="1752600"/>
            <a:ext cx="6357938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381000" y="6858000"/>
            <a:ext cx="44958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Nebraska Summit 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</a:rPr>
              <a:t>Career Readiness</a:t>
            </a:r>
            <a:endParaRPr lang="en-US" sz="2800" b="1" i="1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solidFill>
            <a:schemeClr val="tx1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181600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1604393"/>
                <a:gridCol w="2880361"/>
                <a:gridCol w="2586446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Sporadic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Paid time to mentor / ID benefits to business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Mentoring of students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Sporadic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Buiness reaching out; paid time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Business in the classroom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Sporadic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Opening the doors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Mentoring of teachers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Minimal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Accept liability / innovation in learning opportunities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Workplace-based learning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18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None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Tax credit / incentives / influence legislation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Preference for NE graduates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National validation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Identify competencies / communicate to schools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Input into curriculum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G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Common @ post-secondary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$ / tax credits or incentive program / influence legislation / business innovation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Student project teams for business projects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H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Minimal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Incentives for applicable student projects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Lead innovation in schools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I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Minimal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Incentives to schools/graduates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Push innovation in career education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5334000" y="5867400"/>
            <a:ext cx="327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Businesses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1"/>
          <a:ext cx="8153398" cy="5229932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990598"/>
                <a:gridCol w="2057400"/>
                <a:gridCol w="2362200"/>
                <a:gridCol w="2743200"/>
              </a:tblGrid>
              <a:tr h="384419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Business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Minimal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Accept liability / innovation in learning opportunities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Workplace-based learning</a:t>
                      </a:r>
                    </a:p>
                  </a:txBody>
                  <a:tcPr marL="45720" marR="45720" anchor="ctr"/>
                </a:tc>
              </a:tr>
              <a:tr h="402205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High School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4 walls / seat time / 240 </a:t>
                      </a:r>
                      <a:r>
                        <a:rPr lang="en-US" sz="12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credits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Political will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Agreed upon policy shift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student performance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understanding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Interactive, application-based, student-selected learning experiences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Classroom not limited to 4 </a:t>
                      </a:r>
                      <a:r>
                        <a:rPr lang="en-US" sz="12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walls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84419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Post Secondary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Traditional Credit </a:t>
                      </a:r>
                      <a:r>
                        <a:rPr lang="en-US" sz="1200" b="0" i="0" u="none" strike="noStrike" dirty="0" smtClean="0">
                          <a:latin typeface="Calibri" pitchFamily="34" charset="0"/>
                        </a:rPr>
                        <a:t>Prerequisites</a:t>
                      </a:r>
                      <a:endParaRPr lang="en-US" sz="12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Internships / Job Shadow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Skill based experience + text book knowledge</a:t>
                      </a: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Government  Policy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Requirements related to "seat time" rather than performance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Carnegie units rules to be performance based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Performance based benchmarks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Professional Development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CTE integrates </a:t>
                      </a:r>
                      <a:r>
                        <a:rPr lang="en-US" sz="12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academics</a:t>
                      </a: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communication / PLC</a:t>
                      </a:r>
                      <a:endParaRPr lang="en-US" sz="12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Switch focus to career path</a:t>
                      </a:r>
                      <a:endParaRPr lang="en-US" sz="12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Statewide CR standards</a:t>
                      </a:r>
                      <a:endParaRPr lang="en-US" sz="12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CTE &lt;&gt; academics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Teaching Colleges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educators need more K-12 experience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 coordinator mentors exchange programs 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to keep teaching profession up to date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Bring K-12 </a:t>
                      </a:r>
                      <a:r>
                        <a:rPr lang="en-US" sz="1200" b="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ed</a:t>
                      </a: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into teacher </a:t>
                      </a:r>
                      <a:r>
                        <a:rPr lang="en-US" sz="1200" b="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ed</a:t>
                      </a: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programs as adjuncts and provide 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K-12 experiences and all should have non-education 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employment experience</a:t>
                      </a:r>
                      <a:endParaRPr lang="en-US" sz="12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502702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Calibri" pitchFamily="34" charset="0"/>
                        </a:rPr>
                        <a:t>Dept of Education</a:t>
                      </a:r>
                      <a:endParaRPr lang="en-US" sz="1200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Seat time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Calibri" pitchFamily="34" charset="0"/>
                        </a:rPr>
                        <a:t>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Calibri" pitchFamily="34" charset="0"/>
                        </a:rPr>
                        <a:t>Performance / skill based</a:t>
                      </a:r>
                    </a:p>
                  </a:txBody>
                  <a:tcPr marL="45720" marR="45720" anchor="ctr"/>
                </a:tc>
              </a:tr>
              <a:tr h="502702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Credits / hours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Calibri" pitchFamily="34" charset="0"/>
                        </a:rPr>
                        <a:t>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Calibri" pitchFamily="34" charset="0"/>
                        </a:rPr>
                        <a:t>Skills</a:t>
                      </a: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32770" name="TextBox 3"/>
          <p:cNvSpPr txBox="1">
            <a:spLocks noChangeArrowheads="1"/>
          </p:cNvSpPr>
          <p:nvPr/>
        </p:nvSpPr>
        <p:spPr bwMode="auto">
          <a:xfrm>
            <a:off x="5334000" y="6059488"/>
            <a:ext cx="3276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Top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305799" cy="3835908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1957730"/>
                <a:gridCol w="2116023"/>
                <a:gridCol w="3478650"/>
                <a:gridCol w="753396"/>
              </a:tblGrid>
              <a:tr h="441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P-16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Mindset shift</a:t>
                      </a:r>
                      <a:endParaRPr lang="en-US" sz="18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Policy / legislation</a:t>
                      </a:r>
                      <a:endParaRPr lang="en-US" sz="18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 education is a p_16 and adult system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Assure </a:t>
                      </a:r>
                      <a:r>
                        <a:rPr lang="en-US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integration </a:t>
                      </a: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of core and career </a:t>
                      </a:r>
                      <a:r>
                        <a:rPr lang="en-US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educ.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  <a:sym typeface="Wingdings" pitchFamily="2" charset="2"/>
                        </a:rPr>
                        <a:t>Do These, Please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vert="vert" anchor="ctr"/>
                </a:tc>
              </a:tr>
              <a:tr h="441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 education programs (9 - 16)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Alignment of programs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Grow and expand </a:t>
                      </a:r>
                      <a:r>
                        <a:rPr lang="en-US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centers </a:t>
                      </a: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and programs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Employment services</a:t>
                      </a:r>
                      <a:endParaRPr lang="en-US" sz="18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Strategic planning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Enlist business community to assure real life experiences</a:t>
                      </a:r>
                      <a:endParaRPr lang="en-US" sz="18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Entrepreneur centers / </a:t>
                      </a:r>
                      <a:r>
                        <a:rPr lang="en-US" sz="18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programs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Marketing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Alignment of resources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Community based &amp; community colleges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Business incubation</a:t>
                      </a:r>
                      <a:endParaRPr lang="en-US" sz="18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34818" name="TextBox 2"/>
          <p:cNvSpPr txBox="1">
            <a:spLocks noChangeArrowheads="1"/>
          </p:cNvSpPr>
          <p:nvPr/>
        </p:nvSpPr>
        <p:spPr bwMode="auto">
          <a:xfrm>
            <a:off x="5334000" y="6059488"/>
            <a:ext cx="3276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Dept of Labor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315712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1223393"/>
                <a:gridCol w="2667000"/>
                <a:gridCol w="3180807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9 months school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year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Political will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Agreed upon policy shift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student performance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Year round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school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Standard 7 hour day / 5 day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week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Political will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Agreed upon policy shift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student performance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Multiple, flexible shifts of the day /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week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4 walls / seat time / 240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credits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Political will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Agreed upon policy shift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student performance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understanding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Interactive, application-based, student-selected learning experiences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Classroom not limited to 4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walls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28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Sit &amp; get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Personal Learning Plan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 of the art approaches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as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gatekeeper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Professional development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prep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as coach, facilitator, organizer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Student demonstration of skills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Relevant career experiences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Resource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allocation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Partner with business + industry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Political will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Policy shift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student performance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Involve business+ industry to maximize resources of time, $, people 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to support relevance and create balanced integration of 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core and career tech </a:t>
                      </a:r>
                      <a:r>
                        <a:rPr lang="en-US" sz="1400" b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ed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7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5334000" y="5943600"/>
            <a:ext cx="327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High 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867400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2189526"/>
                <a:gridCol w="2295228"/>
                <a:gridCol w="2586446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Remediation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Better preparation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Seamless transition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Social Issues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Resources / support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Empowered students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Traditional Credit </a:t>
                      </a:r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Prerequisites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Internships / Job Shadow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Skill based experience + text book knowledge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17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Poor advising system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Full time advisor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Clear direction / reduced completion time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4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Poor retention rates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Learning communities / mentors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Improved retention rates / more degree completers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Tuition increasing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Schools control costs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Tuition decreasing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  <a:sym typeface="Wingdings" pitchFamily="2" charset="2"/>
                        </a:rPr>
                        <a:t>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G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Lack </a:t>
                      </a:r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of </a:t>
                      </a:r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consistency </a:t>
                      </a:r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w/ </a:t>
                      </a:r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dual credit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Statewide agreement for all courses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Transferability of DE credits state wide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15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H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Large impersonal lectures, freshman survival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Smaller class sizes; personal interactions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All students learning; teachers accountable for teaching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4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I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Lack of business etiquette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Calibri" pitchFamily="34" charset="0"/>
                        </a:rPr>
                        <a:t>Employability skills class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Calibri" pitchFamily="34" charset="0"/>
                        </a:rPr>
                        <a:t>Improved soft skills / "got the job"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J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Lack of cooperation between post-secondary schools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Legislative changes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latin typeface="Calibri" pitchFamily="34" charset="0"/>
                        </a:rPr>
                        <a:t>Retooling without starting over</a:t>
                      </a:r>
                      <a:endParaRPr lang="en-US" sz="1600" b="0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301996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1832993"/>
                <a:gridCol w="3200400"/>
                <a:gridCol w="2037807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Lack of flexibility in transferability of college credit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Collaboration by higher ed / legislation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Credit universally transferred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Requirements related to "seat time" rather than performance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 pitchFamily="34" charset="0"/>
                          <a:ea typeface="Times New Roman"/>
                          <a:cs typeface="Times New Roman"/>
                        </a:rPr>
                        <a:t>Carnegie units rules to be performance based</a:t>
                      </a:r>
                      <a:endParaRPr lang="en-US" sz="140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Performance based benchmarks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17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Limitation in access to financial aid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Open up financial aid eligibility to non-degree seekers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Expand eligibility for state financial aid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Minority achievement </a:t>
                      </a:r>
                      <a:r>
                        <a:rPr lang="en-US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gaps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Family &amp; community support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Minority mentorship &amp; recruitment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Learning style &amp; curriculum customization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Incentive funds for local </a:t>
                      </a:r>
                      <a:r>
                        <a:rPr lang="en-US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solutions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Global achievement </a:t>
                      </a:r>
                      <a:r>
                        <a:rPr lang="en-US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gap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 pitchFamily="34" charset="0"/>
                          <a:ea typeface="Times New Roman"/>
                          <a:cs typeface="Times New Roman"/>
                        </a:rPr>
                        <a:t>Centers for excellence</a:t>
                      </a:r>
                      <a:endParaRPr lang="en-US" sz="140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 pitchFamily="34" charset="0"/>
                          <a:ea typeface="Times New Roman"/>
                          <a:cs typeface="Times New Roman"/>
                        </a:rPr>
                        <a:t>Language learning</a:t>
                      </a:r>
                      <a:endParaRPr lang="en-US" sz="140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prep</a:t>
                      </a:r>
                      <a:endParaRPr lang="en-US" sz="140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Invest in teacher prep &amp; </a:t>
                      </a:r>
                      <a:r>
                        <a:rPr lang="en-US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resources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5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STEM participation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Incentives, exposure, awareness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 pitchFamily="34" charset="0"/>
                          <a:ea typeface="Times New Roman"/>
                          <a:cs typeface="Times New Roman"/>
                        </a:rPr>
                        <a:t>Incentive investment, collaborate with business</a:t>
                      </a:r>
                      <a:endParaRPr lang="en-US" sz="140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G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Unemployed / adv workers needing 21st century </a:t>
                      </a:r>
                      <a:r>
                        <a:rPr lang="en-US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skills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Alternative delivery models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Social &amp; family support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Adult career pathways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Investments in career pathways leveraging other stakeholder </a:t>
                      </a:r>
                      <a:r>
                        <a:rPr lang="en-US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$</a:t>
                      </a:r>
                      <a:endParaRPr lang="en-US" sz="14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4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3581400" y="5943600"/>
            <a:ext cx="502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Government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364480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2189526"/>
                <a:gridCol w="2295228"/>
                <a:gridCol w="2586446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Large Group / One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Group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Technology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ESU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Sub-group / PLC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Partnership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Train the trainer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Individualized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CTE integrates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academics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Increased communication / PLC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Switch focus to career path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Statewide CR standards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CTE &lt;&gt; academics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16.5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Within 4 walls built by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educators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Externships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Advisory boards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Shared planning / training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Stakeholder partnerships -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business, community,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post-secondary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Varies by school and/or district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Continue </a:t>
                      </a:r>
                      <a:r>
                        <a:rPr lang="en-US" sz="1400" b="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prof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Credits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 advancement / reward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Technology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Support by post-secondary and/or business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Professional career plan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5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Not in place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Statewide 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standards for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CR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Changing school perspective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Utilize current standard development procedures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Statewide delivery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Statewide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career/life readiness 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standards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3581400" y="5943600"/>
            <a:ext cx="502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800" b="1">
                <a:latin typeface="Century Gothic" pitchFamily="34" charset="0"/>
              </a:rPr>
              <a:t>Professional Development</a:t>
            </a:r>
          </a:p>
        </p:txBody>
      </p:sp>
      <p:sp>
        <p:nvSpPr>
          <p:cNvPr id="4" name="Curved Down Arrow 3"/>
          <p:cNvSpPr/>
          <p:nvPr/>
        </p:nvSpPr>
        <p:spPr>
          <a:xfrm>
            <a:off x="5638800" y="1676400"/>
            <a:ext cx="5334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rot="10800000">
            <a:off x="5607050" y="2417763"/>
            <a:ext cx="5334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149215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2061593"/>
                <a:gridCol w="2133600"/>
                <a:gridCol w="2876007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No outside pressure from outside organizations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to create change in teacher colleges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Opportunity for stakeholder to recognize their power  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and influence on teacher ed programs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Neb chamber, Econ dev, DOL, supts all pressure 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ed program to change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Model instruction to the student of 2015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250" b="0">
                        <a:latin typeface="Calibri" pitchFamily="34" charset="0"/>
                        <a:ea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PD for teacher ed, utilize business/industry brain-based research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educators need more K-12 experience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State coordinator mentors exchange programs 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to keep teaching profession up to date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Bring K-12 </a:t>
                      </a:r>
                      <a:r>
                        <a:rPr lang="en-US" sz="1250" b="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ed</a:t>
                      </a: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into teacher </a:t>
                      </a:r>
                      <a:r>
                        <a:rPr lang="en-US" sz="1250" b="0" dirty="0" err="1">
                          <a:latin typeface="Calibri" pitchFamily="34" charset="0"/>
                          <a:ea typeface="Times New Roman"/>
                          <a:cs typeface="Times New Roman"/>
                        </a:rPr>
                        <a:t>ed</a:t>
                      </a: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programs as adjuncts and provide 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K-12 experiences and all should have non-education 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employment experience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16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Ed programs prepare for public school employment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Provide teachers experience in employment in the field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Prepare teachers to be the end-user of business/industry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9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Teachers need to adjust and change with needs of students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Following and adapting new research and best practices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Prepare to adjust with emerging technology, 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learning strategies, cross-curricular strategies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14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As K-12 schools become competency based, 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what happens to teacher education?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Student data driven and student experience driven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5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Teacher education needs to  implement performance 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indicators and competences</a:t>
                      </a:r>
                      <a:endParaRPr lang="en-US" sz="125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4114800" y="5678488"/>
            <a:ext cx="449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Teaching Colleges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0"/>
          <a:ext cx="8229598" cy="5590032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1832993"/>
                <a:gridCol w="1981200"/>
                <a:gridCol w="3257007"/>
                <a:gridCol w="705393"/>
              </a:tblGrid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P-16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Mindset shift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Policy / legislation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 education is a p_16 and adult system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Assure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integration 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of core and career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educ.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  <a:sym typeface="Wingdings" pitchFamily="2" charset="2"/>
                        </a:rPr>
                        <a:t>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 education programs (9 - 16)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Alignment of programs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Grow and expand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centers 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and programs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Employment services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Strategic planning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Enlist business community to assure real life experiences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Entrepreneur centers /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programs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Marketing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Alignment of resources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Community based &amp; community colleges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Business incubation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Career counseling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Professional development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Academics - career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Marketing / awareness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Enhanced </a:t>
                      </a:r>
                      <a:r>
                        <a:rPr lang="en-US" sz="1400" b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# </a:t>
                      </a: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of academics based on needs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G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WIA - adult dislocated worker - youth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Legislation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Expand the opportunities 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H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Economic development grants - incentives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Alignment, legislation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Simplification and streamlining programs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I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Collaboration with all workforce development 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projects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Alignment, legislation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Streamline; examine; periodic study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5334000" y="6059488"/>
            <a:ext cx="3276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Dept of Labor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2" y="609601"/>
          <a:ext cx="8229598" cy="5358733"/>
        </p:xfrm>
        <a:graphic>
          <a:graphicData uri="http://schemas.openxmlformats.org/drawingml/2006/table">
            <a:tbl>
              <a:tblPr firstRow="1" bandRow="1">
                <a:effectLst>
                  <a:outerShdw blurRad="177800" dist="304800" dir="2700000" algn="tl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453005"/>
                <a:gridCol w="2061593"/>
                <a:gridCol w="2133600"/>
                <a:gridCol w="2876007"/>
                <a:gridCol w="705393"/>
              </a:tblGrid>
              <a:tr h="384419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Calibri" pitchFamily="34" charset="0"/>
                        </a:rPr>
                        <a:t>A</a:t>
                      </a:r>
                      <a:endParaRPr lang="en-US" b="0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Seat time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Performance / skill based</a:t>
                      </a: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19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38441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B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Credits / hours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Skills</a:t>
                      </a: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38441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C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Teacher accreditation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Redesign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022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Graduation requirement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College and career ready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15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38441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Variety of tests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P-16 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Align assessments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F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Educating educators about stds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Spokesperson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Educate communities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2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G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Core curriculum requirements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Statewide professional development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Help schools transition to new model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H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Talking about p_16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Educate, plan, collaborate, implement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Living p_16 articulation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3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I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Technology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Policy &gt; expectation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True integration into </a:t>
                      </a:r>
                      <a:r>
                        <a:rPr lang="en-US" sz="1400" b="0" i="0" u="none" strike="noStrike" dirty="0" smtClean="0">
                          <a:latin typeface="Calibri" pitchFamily="34" charset="0"/>
                        </a:rPr>
                        <a:t>teaching </a:t>
                      </a:r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&amp; learning; </a:t>
                      </a:r>
                      <a:r>
                        <a:rPr lang="en-US" sz="1400" b="0" i="0" u="none" strike="noStrike" dirty="0" smtClean="0">
                          <a:latin typeface="Calibri" pitchFamily="34" charset="0"/>
                        </a:rPr>
                        <a:t>Minimum proficiencies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5027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J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NDE department operatives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Internal coordination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Consistency across departments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1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022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K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Professional development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P-16 Task force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Strengthen &amp; financial support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  <a:tr h="4022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L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Research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Calibri" pitchFamily="34" charset="0"/>
                        </a:rPr>
                        <a:t>Website distribute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Calibri" pitchFamily="34" charset="0"/>
                        </a:rPr>
                        <a:t>Provide it for us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Calibri" pitchFamily="34" charset="0"/>
                        </a:rPr>
                        <a:t>0</a:t>
                      </a:r>
                      <a:endParaRPr lang="en-US" sz="2000" b="1" i="0" u="none" strike="noStrike" dirty="0">
                        <a:latin typeface="Calibri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4419600" y="6059488"/>
            <a:ext cx="419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latin typeface="Century Gothic" pitchFamily="34" charset="0"/>
              </a:rPr>
              <a:t>Dept of Education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0" y="762000"/>
          <a:ext cx="7848601" cy="406908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569601"/>
                <a:gridCol w="1569601"/>
                <a:gridCol w="1569601"/>
                <a:gridCol w="1539597"/>
                <a:gridCol w="1600201"/>
              </a:tblGrid>
              <a:tr h="532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1. Interpersonal/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Intrapersonal Skills</a:t>
                      </a:r>
                      <a:br>
                        <a:rPr lang="en-US" sz="1700" b="0" dirty="0">
                          <a:latin typeface="Calibri" pitchFamily="34" charset="0"/>
                        </a:rPr>
                      </a:br>
                      <a:r>
                        <a:rPr lang="en-US" sz="1700" b="0" dirty="0">
                          <a:latin typeface="Calibri" pitchFamily="34" charset="0"/>
                        </a:rPr>
                        <a:t>Self-motivated, Success Skills, Self-Directed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2.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Critical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Thinking and Problem Solving</a:t>
                      </a:r>
                      <a:br>
                        <a:rPr lang="en-US" sz="1700" b="0" dirty="0">
                          <a:latin typeface="Calibri" pitchFamily="34" charset="0"/>
                        </a:rPr>
                      </a:br>
                      <a:r>
                        <a:rPr lang="en-US" sz="1700" b="0" dirty="0">
                          <a:latin typeface="Calibri" pitchFamily="34" charset="0"/>
                        </a:rPr>
                        <a:t>Can Solve Problems and Think Critically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3.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Work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Ethic / Personal Responsibility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4.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Has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Been Exposed to the Work Environment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5. Communication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Skills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</a:tr>
              <a:tr h="6662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6.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Global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/ Social Awareness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7. Collaboration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/ Teamwork</a:t>
                      </a:r>
                      <a:br>
                        <a:rPr lang="en-US" sz="1700" b="0" dirty="0">
                          <a:latin typeface="Calibri" pitchFamily="34" charset="0"/>
                        </a:rPr>
                      </a:br>
                      <a:r>
                        <a:rPr lang="en-US" sz="1700" b="0" dirty="0">
                          <a:latin typeface="Calibri" pitchFamily="34" charset="0"/>
                        </a:rPr>
                        <a:t>Can Generate &amp; Share Ideas Effectively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8.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Adaptability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/ Life Long Learner</a:t>
                      </a:r>
                      <a:br>
                        <a:rPr lang="en-US" sz="1700" b="0" dirty="0">
                          <a:latin typeface="Calibri" pitchFamily="34" charset="0"/>
                        </a:rPr>
                      </a:br>
                      <a:r>
                        <a:rPr lang="en-US" sz="1700" b="0" dirty="0">
                          <a:latin typeface="Calibri" pitchFamily="34" charset="0"/>
                        </a:rPr>
                        <a:t>Can Learn from Failure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9.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Technology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/>
                      </a:r>
                      <a:br>
                        <a:rPr lang="en-US" sz="1700" b="0" dirty="0">
                          <a:latin typeface="Calibri" pitchFamily="34" charset="0"/>
                        </a:rPr>
                      </a:br>
                      <a:r>
                        <a:rPr lang="en-US" sz="1700" b="0" dirty="0">
                          <a:latin typeface="Calibri" pitchFamily="34" charset="0"/>
                        </a:rPr>
                        <a:t>Can Adapt to New Technology and Changes in </a:t>
                      </a:r>
                      <a:r>
                        <a:rPr lang="en-US" sz="1700" b="0" dirty="0" smtClean="0">
                          <a:latin typeface="Calibri" pitchFamily="34" charset="0"/>
                        </a:rPr>
                        <a:t>Marketplace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10.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 smtClean="0">
                          <a:latin typeface="Calibri" pitchFamily="34" charset="0"/>
                        </a:rPr>
                        <a:t>Innovation </a:t>
                      </a:r>
                      <a:r>
                        <a:rPr lang="en-US" sz="1700" b="0" dirty="0">
                          <a:latin typeface="Calibri" pitchFamily="34" charset="0"/>
                        </a:rPr>
                        <a:t>and Creativity</a:t>
                      </a:r>
                      <a:endParaRPr lang="en-US" sz="1700" b="0" dirty="0">
                        <a:latin typeface="Calibri" pitchFamily="34" charset="0"/>
                        <a:ea typeface="Cambria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1" y="5029200"/>
          <a:ext cx="7848600" cy="9144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7848600"/>
              </a:tblGrid>
              <a:tr h="532984"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Core Knowledge / “Content Standards”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</a:b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Core Academic and Technical Skills</a:t>
                      </a:r>
                      <a:b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</a:b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Has Ability &amp; Confidence to Apply Knowledge in Response to Change/Opportunity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0" y="2209800"/>
            <a:ext cx="3581400" cy="831850"/>
          </a:xfrm>
          <a:prstGeom prst="rect">
            <a:avLst/>
          </a:prstGeom>
          <a:solidFill>
            <a:schemeClr val="tx2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Titles NOT written in stone.</a:t>
            </a:r>
            <a:endParaRPr lang="en-US" sz="24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6058</TotalTime>
  <Words>59</Words>
  <Application>Microsoft Office PowerPoint</Application>
  <PresentationFormat>On-screen Show (4:3)</PresentationFormat>
  <Paragraphs>30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Book Antiqua</vt:lpstr>
      <vt:lpstr>Arial</vt:lpstr>
      <vt:lpstr>Lucida Sans</vt:lpstr>
      <vt:lpstr>Wingdings 2</vt:lpstr>
      <vt:lpstr>Wingdings</vt:lpstr>
      <vt:lpstr>Wingdings 3</vt:lpstr>
      <vt:lpstr>Calibri</vt:lpstr>
      <vt:lpstr>Century Gothic</vt:lpstr>
      <vt:lpstr>Apex</vt:lpstr>
      <vt:lpstr>Apex</vt:lpstr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Chad Hostetler</dc:creator>
  <cp:lastModifiedBy>Bryan Coffman</cp:lastModifiedBy>
  <cp:revision>277</cp:revision>
  <dcterms:created xsi:type="dcterms:W3CDTF">2009-10-20T18:57:30Z</dcterms:created>
  <dcterms:modified xsi:type="dcterms:W3CDTF">2009-11-04T21:44:34Z</dcterms:modified>
</cp:coreProperties>
</file>